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5B4"/>
    <a:srgbClr val="D62628"/>
    <a:srgbClr val="D28585"/>
    <a:srgbClr val="EBE41E"/>
    <a:srgbClr val="3EA5B4"/>
    <a:srgbClr val="FFFFFF"/>
    <a:srgbClr val="6EBCC7"/>
    <a:srgbClr val="D71F1F"/>
    <a:srgbClr val="40DFF6"/>
    <a:srgbClr val="EFE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7" d="100"/>
          <a:sy n="67" d="100"/>
        </p:scale>
        <p:origin x="9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33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633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58226E1F-2C8F-4245-A194-E59CAFB198D0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13C758BE-8193-45E5-9716-8E6ACA0836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16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58BE-8193-45E5-9716-8E6ACA0836F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46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31C50-BA03-408A-85BB-1A7BAD1C4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25BDB3-A40C-4139-96AF-B8EE502AF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6746A5-F656-459B-8890-0BD1C99A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73F39-BFFF-438A-AA0B-ACA71F9A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38842-41E1-4B1E-8B54-5507169D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6CC09-F1DB-4CA9-9D18-1F85DBD0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9A1986-73DB-4824-AB07-02F201E39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4929AD-C912-499F-B535-6DAF641E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9BCB0F-19AC-4D19-903E-0FB37B30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2E990F-6FA9-4696-98CE-CAF368BE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6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3ACB63-FEB9-4716-A629-0522B789F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4C809B-CA09-4494-BB7B-87FB99F45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4B9C0-A7A3-4CE2-AA95-E051DAF6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5D9D4-5685-45B0-BC16-5ED44085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D777B-8FA7-4E37-ACB3-3A410DF7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21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660D1-105C-45B4-9DED-7F94915C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65823B-BD47-4E11-B687-5CA57E12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C3C88-3A78-4DFE-AB8F-593C1B98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6A071-029B-40F2-87EC-386AB7DA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7BEA07-BBBF-4860-BADA-B90EB1E3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1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FFD45-D69A-4405-B0BE-25EC0FAE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3D33B9-15F3-4AF4-AED5-7EDE0B1AF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A2A4CD-BE95-435A-8BBA-3829DC15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8443A8-E8C5-46A3-88AA-707BFB12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B23837-639F-4AB2-8D15-59085882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338DA-8515-4CDF-8BBC-654DB036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8E5193-9974-447A-8A7F-A9DD97898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FF4498-296E-4ED7-93E1-B7C14EE0A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3A5BAA-75C3-45DE-B894-E271EE61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DB434-1B1B-4CAB-B649-8827368E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05AA5F-A230-4EC6-8E31-F25DA88C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06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50B3A-6CF7-4EDA-862B-C88B902B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51AC4D-08FE-48AF-BCAA-CAFDEBBC9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6FD0C6-CB41-4E87-991B-1FD8F622E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C2A252-DA75-44DE-8CFA-8140CDA7B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488911-D006-4588-B8EE-B5364025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05E9D5-8CCE-4FE9-A30A-1E984E84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3ECA6B-7AB5-4D71-97D0-F8AEAC4B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C4C4E0-0A86-4006-A324-995B42C0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0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60520-1114-45E1-83ED-24B3B61E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442F91-0445-4F94-9B23-E383A83E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EDFBFA-A80B-4EF5-9EA8-A92760B6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1CFCB3-D2A1-4770-BC0F-D1378157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8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A37410-17FE-4CE9-99AB-F2AD39B0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5B720D-7A89-4941-8238-AF9AAF858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67875B-0CE2-421E-9297-F85F33F5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55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41557-BC75-466C-9155-EAE51FCD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951B3D-7043-431F-A882-1A17CCFB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25B10C-9B08-43D2-BD44-DD4708A93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699E43-BA6D-4535-A1E8-8823F079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7AE2F3-78F4-46C4-AED8-5313C356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81450B-19A0-410C-A872-9FE0D0F6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1BF60-2162-48BE-BA41-085BE471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BA9E7E-7218-483D-BA99-A201A3FE0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0AC44-7E57-42FB-8016-517CF82DE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A42B1F-30F6-4132-A7B6-967B165A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7D0177-D5F6-43B8-B1E9-87E3FAC3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590640-8184-4E49-8164-D7B7C171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2BA00F-8BA7-4ABC-A458-A364D925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A91213-D48A-40E2-8268-0149FF79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880348-88FC-411C-92DC-AC81F7958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3A8B-E88F-41B6-A343-662C323379E3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28FB55-13B9-4E3D-8E05-C3F7AB467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259B1-7C0C-454B-BA13-4252E478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4DC8-39B7-4B9A-95F1-B58D218701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27960CC6-8FA6-46FC-9D99-ECFA6284F9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642" y="0"/>
            <a:ext cx="2089588" cy="6858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5643578"/>
            <a:ext cx="4286280" cy="1214422"/>
          </a:xfrm>
        </p:spPr>
        <p:txBody>
          <a:bodyPr>
            <a:normAutofit/>
          </a:bodyPr>
          <a:lstStyle/>
          <a:p>
            <a:r>
              <a:rPr lang="fr-FR" dirty="0"/>
              <a:t>                            </a:t>
            </a:r>
          </a:p>
        </p:txBody>
      </p:sp>
      <p:pic>
        <p:nvPicPr>
          <p:cNvPr id="4" name="Picture 2" descr="C:\Documents and Settings\mpuzynia\Mes documents\Mes images\planifaspontoise.jpg"/>
          <p:cNvPicPr>
            <a:picLocks noChangeAspect="1" noChangeArrowheads="1"/>
          </p:cNvPicPr>
          <p:nvPr/>
        </p:nvPicPr>
        <p:blipFill rotWithShape="1">
          <a:blip r:embed="rId4" cstate="print"/>
          <a:srcRect l="13886" t="20685" r="4076" b="11065"/>
          <a:stretch/>
        </p:blipFill>
        <p:spPr bwMode="auto">
          <a:xfrm>
            <a:off x="2563677" y="3927238"/>
            <a:ext cx="2097848" cy="1401671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2563678" y="2309999"/>
            <a:ext cx="2089590" cy="1615827"/>
          </a:xfrm>
          <a:prstGeom prst="rect">
            <a:avLst/>
          </a:prstGeom>
          <a:solidFill>
            <a:srgbClr val="3FA5B4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Accès</a:t>
            </a:r>
          </a:p>
          <a:p>
            <a:pPr algn="ctr"/>
            <a:endParaRPr lang="fr-FR" sz="11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Lignes A, C du RER, H depuis la Gare du Nord et  J depuis  la Gare St Lazare.</a:t>
            </a: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Bus 35 à partir des gares de Pontoise et de Cergy-le-Haut.</a:t>
            </a:r>
          </a:p>
          <a:p>
            <a:pPr>
              <a:buFont typeface="Wingdings" pitchFamily="2" charset="2"/>
              <a:buChar char="Ø"/>
            </a:pPr>
            <a:r>
              <a:rPr lang="fr-FR" sz="1100" dirty="0">
                <a:solidFill>
                  <a:schemeClr val="bg1"/>
                </a:solidFill>
              </a:rPr>
              <a:t>  Bus 42 à partir de Cergy-Préfecture.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24557" y="4160803"/>
            <a:ext cx="3173840" cy="2385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D7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</a:p>
          <a:p>
            <a:pPr algn="ctr">
              <a:defRPr/>
            </a:pPr>
            <a:r>
              <a:rPr lang="fr-FR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</a:t>
            </a:r>
          </a:p>
          <a:p>
            <a:pPr algn="ctr">
              <a:defRPr/>
            </a:pPr>
            <a:r>
              <a:rPr lang="fr-FR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d’Aides-</a:t>
            </a:r>
            <a:r>
              <a:rPr lang="fr-FR" b="1" dirty="0" err="1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soignant.e.s</a:t>
            </a:r>
            <a:endParaRPr lang="fr-FR" b="1" dirty="0">
              <a:solidFill>
                <a:srgbClr val="3FA5B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les titulaires du Baccalauréat Professionnel ASSP </a:t>
            </a:r>
            <a:r>
              <a:rPr lang="fr-FR" sz="9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depuis moins d’un an</a:t>
            </a:r>
          </a:p>
          <a:p>
            <a:pPr algn="ctr">
              <a:defRPr/>
            </a:pPr>
            <a:endParaRPr lang="fr-FR" sz="900" b="1" dirty="0">
              <a:solidFill>
                <a:srgbClr val="3FA5B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en Terminale </a:t>
            </a:r>
          </a:p>
          <a:p>
            <a:pPr algn="ctr">
              <a:defRPr/>
            </a:pPr>
            <a:r>
              <a:rPr lang="fr-FR" sz="14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Baccalauréat Professionnel ASSP</a:t>
            </a:r>
            <a:endParaRPr lang="fr-FR" sz="1400" dirty="0">
              <a:solidFill>
                <a:srgbClr val="3FA5B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4B73D73-7D68-497C-80F9-0E70F0BDDA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327" y="102993"/>
            <a:ext cx="1215166" cy="9503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7447FDC-21C0-49E8-8A6F-25D2DDDB07CE}"/>
              </a:ext>
            </a:extLst>
          </p:cNvPr>
          <p:cNvSpPr txBox="1"/>
          <p:nvPr/>
        </p:nvSpPr>
        <p:spPr>
          <a:xfrm>
            <a:off x="-36512" y="471660"/>
            <a:ext cx="2676684" cy="590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D62628"/>
                </a:solidFill>
                <a:latin typeface="+mj-lt"/>
              </a:rPr>
              <a:t>LIEUX D’EXERCICE DES AIDES SOIGNANT.E.S</a:t>
            </a:r>
            <a:endParaRPr lang="fr-FR" altLang="fr-FR" sz="1000" b="1" dirty="0">
              <a:solidFill>
                <a:srgbClr val="3EA5B4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L’AS exerce dans les structures sanitaires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Hôpitaux publics ou privés :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  - médecine           - pôle urgences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  - gériatrie             - pôle médecine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- chirurgie            - anesthésie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- psychiatrie	       - bloc chirurgie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- soins palliatifs gérontologie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- pôle psychiatrie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- réanimation/urgences.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endParaRPr lang="fr-FR" sz="1000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Établissements d’hébergement pour personnes âgées dépendantes.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fr-FR" sz="1000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Établissements de soins pour personnes handicapées.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fr-FR" sz="1000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Soins à domicile.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endParaRPr lang="fr-FR" sz="1000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tous les cas, l’aide </a:t>
            </a:r>
            <a:r>
              <a:rPr lang="fr-FR" sz="1000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soignant.e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travaille en collaboration et sous la responsabilité d’</a:t>
            </a:r>
            <a:r>
              <a:rPr lang="fr-FR" sz="1000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un.e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infirmier.ère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diplômé.e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d’état. </a:t>
            </a:r>
          </a:p>
          <a:p>
            <a:pPr>
              <a:defRPr/>
            </a:pPr>
            <a:endParaRPr lang="fr-FR" sz="1400" dirty="0">
              <a:solidFill>
                <a:srgbClr val="D62628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D62628"/>
                </a:solidFill>
                <a:latin typeface="+mj-lt"/>
                <a:cs typeface="Arial" charset="0"/>
              </a:rPr>
              <a:t>POURSUITE D’ÉTUDES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endParaRPr lang="fr-FR" sz="1000" dirty="0">
              <a:solidFill>
                <a:schemeClr val="tx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10000"/>
                </a:schemeClr>
              </a:buClr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aides-soignants peuvent continuer :</a:t>
            </a:r>
          </a:p>
          <a:p>
            <a:pPr marL="542925" lvl="1" indent="-277813">
              <a:spcAft>
                <a:spcPts val="60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 </a:t>
            </a:r>
            <a:r>
              <a:rPr lang="fr-FR" sz="1000" u="sng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formation </a:t>
            </a:r>
            <a:r>
              <a:rPr lang="fr-FR" sz="1000" u="sng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infirmier.ère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après expérience professionnelle ;</a:t>
            </a:r>
          </a:p>
          <a:p>
            <a:pPr marL="542925" lvl="1" indent="-277813">
              <a:spcAft>
                <a:spcPts val="600"/>
              </a:spcAft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Passerelle possible avec le diplôme d’auxiliaire de puériculture ;                   </a:t>
            </a:r>
          </a:p>
          <a:p>
            <a:pPr marL="542925" lvl="1" indent="-277813">
              <a:buClr>
                <a:schemeClr val="tx1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Passerelle possible avec le diplôme d’accompagnant éducatif et social.</a:t>
            </a:r>
            <a:endParaRPr lang="fr-FR" altLang="fr-FR" sz="10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3C48401-A9A9-436D-9AAA-7B9997E79AED}"/>
              </a:ext>
            </a:extLst>
          </p:cNvPr>
          <p:cNvSpPr txBox="1"/>
          <p:nvPr/>
        </p:nvSpPr>
        <p:spPr>
          <a:xfrm>
            <a:off x="2563677" y="5328909"/>
            <a:ext cx="2111733" cy="1246495"/>
          </a:xfrm>
          <a:prstGeom prst="rect">
            <a:avLst/>
          </a:prstGeom>
          <a:solidFill>
            <a:srgbClr val="3FA5B4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i="0" dirty="0">
                <a:solidFill>
                  <a:schemeClr val="bg1"/>
                </a:solidFill>
              </a:rPr>
              <a:t>Lycée Camille</a:t>
            </a:r>
            <a:r>
              <a:rPr lang="fr-FR" sz="1100" b="1" i="0" baseline="0" dirty="0">
                <a:solidFill>
                  <a:schemeClr val="bg1"/>
                </a:solidFill>
              </a:rPr>
              <a:t> PISSARRO</a:t>
            </a:r>
          </a:p>
          <a:p>
            <a:pPr algn="ctr"/>
            <a:r>
              <a:rPr lang="fr-FR" sz="1100" i="0" baseline="0" dirty="0">
                <a:solidFill>
                  <a:schemeClr val="bg1"/>
                </a:solidFill>
              </a:rPr>
              <a:t>1 rue Henri Matisse      </a:t>
            </a:r>
          </a:p>
          <a:p>
            <a:pPr algn="ctr"/>
            <a:r>
              <a:rPr lang="fr-FR" sz="1100" i="0" baseline="0" dirty="0">
                <a:solidFill>
                  <a:schemeClr val="bg1"/>
                </a:solidFill>
              </a:rPr>
              <a:t> 95300 PONTOISE</a:t>
            </a:r>
          </a:p>
          <a:p>
            <a:pPr algn="ctr"/>
            <a:r>
              <a:rPr lang="fr-FR" sz="1100" b="1" i="0" baseline="0" dirty="0">
                <a:solidFill>
                  <a:schemeClr val="bg1"/>
                </a:solidFill>
              </a:rPr>
              <a:t>  Tél   : 01.34.41.54.54       </a:t>
            </a:r>
          </a:p>
          <a:p>
            <a:pPr algn="ctr"/>
            <a:r>
              <a:rPr lang="fr-FR" sz="1100" b="1" i="0" baseline="0" dirty="0">
                <a:solidFill>
                  <a:schemeClr val="bg1"/>
                </a:solidFill>
              </a:rPr>
              <a:t>Fax : 01.30.38.78.40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0" dirty="0">
                <a:solidFill>
                  <a:schemeClr val="bg1"/>
                </a:solidFill>
                <a:cs typeface="+mn-cs"/>
              </a:rPr>
              <a:t> www.lyc-pissarropontoise.ac-versailles.fr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0" dirty="0">
                <a:solidFill>
                  <a:schemeClr val="bg1"/>
                </a:solidFill>
                <a:cs typeface="+mn-cs"/>
              </a:rPr>
              <a:t> E-mail: ce.0950649p@ac-versailles.fr</a:t>
            </a:r>
          </a:p>
        </p:txBody>
      </p:sp>
      <p:pic>
        <p:nvPicPr>
          <p:cNvPr id="1026" name="Picture 2" descr="Aide Soignante Vectoriels et illustrations libres de droits - iStock">
            <a:extLst>
              <a:ext uri="{FF2B5EF4-FFF2-40B4-BE49-F238E27FC236}">
                <a16:creationId xmlns:a16="http://schemas.microsoft.com/office/drawing/2014/main" id="{6C2C0F6E-ADB3-44C5-90C5-3E76B638A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70" y="718187"/>
            <a:ext cx="2822689" cy="362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ide soignant - Aide soignante | Sparadrap">
            <a:extLst>
              <a:ext uri="{FF2B5EF4-FFF2-40B4-BE49-F238E27FC236}">
                <a16:creationId xmlns:a16="http://schemas.microsoft.com/office/drawing/2014/main" id="{9334CB3F-83AC-41C9-B0C5-2DC990001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5" t="2263" r="3809" b="8068"/>
          <a:stretch/>
        </p:blipFill>
        <p:spPr bwMode="auto">
          <a:xfrm>
            <a:off x="2563679" y="483726"/>
            <a:ext cx="2089589" cy="184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4396867" cy="6480720"/>
          </a:xfrm>
          <a:ln>
            <a:noFill/>
          </a:ln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1344613" algn="l"/>
              </a:tabLst>
              <a:defRPr/>
            </a:pPr>
            <a:r>
              <a:rPr lang="fr-FR" altLang="fr-FR" sz="1200" b="1" dirty="0">
                <a:solidFill>
                  <a:srgbClr val="C00000"/>
                </a:solidFill>
              </a:rPr>
              <a:t>LES CONDITIONS D’ACCÈS À LA FORMATION</a:t>
            </a:r>
          </a:p>
          <a:p>
            <a:pPr marL="0" indent="0">
              <a:spcBef>
                <a:spcPts val="0"/>
              </a:spcBef>
              <a:buNone/>
              <a:tabLst>
                <a:tab pos="1344613" algn="l"/>
              </a:tabLst>
              <a:defRPr/>
            </a:pPr>
            <a:endParaRPr lang="fr-FR" altLang="fr-FR" sz="1000" b="1" dirty="0">
              <a:solidFill>
                <a:srgbClr val="D28585"/>
              </a:solidFill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344613" algn="l"/>
              </a:tabLst>
              <a:defRPr/>
            </a:pPr>
            <a:r>
              <a:rPr lang="fr-FR" sz="1000" dirty="0">
                <a:cs typeface="+mn-cs"/>
              </a:rPr>
              <a:t>Pour être admis à suivre les études conduisant au Diplôme d’Etat d’A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 </a:t>
            </a:r>
            <a:r>
              <a:rPr lang="fr-FR" sz="1000" dirty="0" err="1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Soignant.e</a:t>
            </a:r>
            <a:r>
              <a:rPr lang="fr-FR" sz="1000" dirty="0">
                <a:solidFill>
                  <a:schemeClr val="tx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000" dirty="0">
                <a:cs typeface="+mn-cs"/>
              </a:rPr>
              <a:t>les candidats doivent remplir les conditions suivantes : être âgés de 17 ans au moins lors de leur entrée en formation (Il n’est pas prévu d’âge limite </a:t>
            </a:r>
            <a:r>
              <a:rPr lang="fr-FR" sz="1000" dirty="0"/>
              <a:t>supérieur) et être titulaire du </a:t>
            </a:r>
            <a:r>
              <a:rPr lang="fr-FR" sz="1000"/>
              <a:t>baccalauréat ASSP.</a:t>
            </a:r>
            <a:endParaRPr lang="fr-FR" sz="1000" dirty="0">
              <a:cs typeface="+mn-cs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344613" algn="l"/>
              </a:tabLst>
              <a:defRPr/>
            </a:pPr>
            <a:endParaRPr lang="fr-FR" sz="1000" dirty="0">
              <a:cs typeface="+mn-cs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fr-FR" sz="1200" b="1" dirty="0">
                <a:solidFill>
                  <a:srgbClr val="C00000"/>
                </a:solidFill>
              </a:rPr>
              <a:t>LES ÉPREUVES DE SÉLECTIONS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br>
              <a:rPr lang="fr-FR" sz="1000" dirty="0">
                <a:solidFill>
                  <a:srgbClr val="C00000"/>
                </a:solidFill>
                <a:cs typeface="Arial" charset="0"/>
              </a:rPr>
            </a:br>
            <a:r>
              <a:rPr lang="fr-FR" sz="1000" dirty="0">
                <a:cs typeface="Arial" charset="0"/>
              </a:rPr>
              <a:t>Elles se font sur la base d’un dossier et d’un entretien destinés à apprécier les connaissances, les aptitudes et les motivations du.de la </a:t>
            </a:r>
            <a:r>
              <a:rPr lang="fr-FR" sz="1000" dirty="0" err="1">
                <a:cs typeface="Arial" charset="0"/>
              </a:rPr>
              <a:t>candidat.e</a:t>
            </a:r>
            <a:r>
              <a:rPr lang="fr-FR" sz="1000" dirty="0">
                <a:cs typeface="Arial" charset="0"/>
              </a:rPr>
              <a:t>.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000" dirty="0">
              <a:cs typeface="Arial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</a:rPr>
              <a:t>CONDITIONS POUR LES ÉPREUVES DE SÉLECTION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r-FR" sz="800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+mn-cs"/>
              </a:rPr>
              <a:t>Être titulaire du Bac Pro ASSP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Arial" charset="0"/>
              </a:rPr>
              <a:t>Être </a:t>
            </a:r>
            <a:r>
              <a:rPr lang="fr-FR" sz="1000" dirty="0">
                <a:cs typeface="+mn-cs"/>
              </a:rPr>
              <a:t>en terminale Bac Pro ASSP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fr-FR" sz="1000" dirty="0">
                <a:cs typeface="+mn-cs"/>
              </a:rPr>
              <a:t>Ne  pas avoir interrompu sa scolarité depuis plus d’un an à la date d’inscription à la sélection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000" dirty="0"/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rgbClr val="C00000"/>
                </a:solidFill>
              </a:rPr>
              <a:t>ORGANISATION DES ÉTUDES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fr-FR" altLang="fr-FR" sz="1000" dirty="0"/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3FA5B4"/>
                </a:solidFill>
              </a:rPr>
              <a:t>10 mois de formation </a:t>
            </a:r>
            <a:r>
              <a:rPr lang="fr-FR" altLang="fr-FR" sz="1000" dirty="0"/>
              <a:t>à partir de la 1</a:t>
            </a:r>
            <a:r>
              <a:rPr lang="fr-FR" altLang="fr-FR" sz="1000" baseline="30000" dirty="0"/>
              <a:t>ère</a:t>
            </a:r>
            <a:r>
              <a:rPr lang="fr-FR" altLang="fr-FR" sz="1000" dirty="0"/>
              <a:t> semaine de septembre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fr-FR" altLang="fr-FR" sz="1000" dirty="0"/>
              <a:t>sur une base de 18 heures par semaine en cours </a:t>
            </a:r>
            <a:br>
              <a:rPr lang="fr-FR" altLang="fr-FR" sz="1000" dirty="0"/>
            </a:br>
            <a:r>
              <a:rPr lang="fr-FR" altLang="fr-FR" sz="1000" dirty="0"/>
              <a:t>et 35 heures par semaine en stage</a:t>
            </a:r>
          </a:p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cs typeface="+mn-cs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  <a:cs typeface="+mn-cs"/>
              </a:rPr>
              <a:t>ENSEIGNEMENT  THÉORIQUE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000" b="1" dirty="0">
              <a:solidFill>
                <a:srgbClr val="3FA5B4"/>
              </a:solidFill>
              <a:cs typeface="+mn-cs"/>
            </a:endParaRPr>
          </a:p>
          <a:p>
            <a:pPr marL="0" indent="0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000" b="1" dirty="0">
                <a:solidFill>
                  <a:srgbClr val="3FA5B4"/>
                </a:solidFill>
                <a:latin typeface="Calibri" pitchFamily="34" charset="0"/>
                <a:cs typeface="+mn-cs"/>
              </a:rPr>
              <a:t>20 Semaines réparties en  3 modules :</a:t>
            </a:r>
            <a:endParaRPr lang="fr-FR" sz="1000" b="1" dirty="0">
              <a:solidFill>
                <a:srgbClr val="3FA5B4"/>
              </a:solidFill>
              <a:latin typeface="Comic Sans MS" pitchFamily="66" charset="0"/>
              <a:cs typeface="+mn-cs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sz="1000" dirty="0">
              <a:solidFill>
                <a:schemeClr val="bg1">
                  <a:lumMod val="25000"/>
                </a:schemeClr>
              </a:solidFill>
              <a:latin typeface="+mj-lt"/>
              <a:cs typeface="+mn-cs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0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 3 </a:t>
            </a:r>
            <a:r>
              <a:rPr lang="fr-FR" sz="1000" b="1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0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Évaluation de l’état clinique d’une personne (77h)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sz="10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0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 4 </a:t>
            </a:r>
            <a:r>
              <a:rPr lang="fr-FR" sz="1000" b="1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0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Mise en œuvre des soins adaptés évaluation</a:t>
            </a:r>
            <a:br>
              <a:rPr lang="fr-FR" sz="10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et réajustement (182h)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FR" sz="10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0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 5 </a:t>
            </a:r>
            <a:r>
              <a:rPr lang="fr-FR" sz="1000" b="1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0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Accompagnement de la mobilité de la personne aidée (1 semaine)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br>
              <a:rPr lang="fr-FR" sz="10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  : Accompagnement individualisé (77h)</a:t>
            </a:r>
            <a:endParaRPr lang="fr-FR" sz="10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000" dirty="0"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3596" y="124004"/>
            <a:ext cx="4254682" cy="8158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1200" b="1" dirty="0">
                <a:solidFill>
                  <a:srgbClr val="C00000"/>
                </a:solidFill>
                <a:cs typeface="+mn-cs"/>
              </a:rPr>
              <a:t>ENSEIGNEMENT  PRATIQUE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1100" b="1" dirty="0">
              <a:solidFill>
                <a:srgbClr val="C00000"/>
              </a:soli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>
                <a:solidFill>
                  <a:srgbClr val="3FA5B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stages de 5 semaines dans des structures sanitaires, sociales ou médico-sociales : </a:t>
            </a:r>
          </a:p>
          <a:p>
            <a:pPr lvl="1">
              <a:defRPr/>
            </a:pPr>
            <a:endParaRPr lang="fr-FR" sz="11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de court séjour : médecine</a:t>
            </a:r>
          </a:p>
          <a:p>
            <a:pPr lvl="1">
              <a:defRPr/>
            </a:pPr>
            <a:r>
              <a:rPr lang="fr-FR" sz="8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de court séjour : chirurgie</a:t>
            </a:r>
          </a:p>
          <a:p>
            <a:pPr lvl="1">
              <a:buFont typeface="Wingdings" pitchFamily="2" charset="2"/>
              <a:buChar char="Ø"/>
              <a:defRPr/>
            </a:pPr>
            <a:endParaRPr lang="fr-FR" sz="8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de moyen ou long séjour : personnes âgées ou handicapées </a:t>
            </a:r>
          </a:p>
          <a:p>
            <a:pPr lvl="1">
              <a:buFont typeface="Wingdings" pitchFamily="2" charset="2"/>
              <a:buChar char="Ø"/>
              <a:defRPr/>
            </a:pPr>
            <a:endParaRPr lang="fr-FR" sz="8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de santé mentale ou de psychiatrie</a:t>
            </a:r>
          </a:p>
          <a:p>
            <a:pPr lvl="1">
              <a:buFont typeface="Wingdings" pitchFamily="2" charset="2"/>
              <a:buChar char="Ø"/>
              <a:defRPr/>
            </a:pPr>
            <a:endParaRPr lang="fr-FR" sz="800" dirty="0">
              <a:solidFill>
                <a:schemeClr val="bg1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bg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Secteur extrahospitalier : SSIAD (service de soins infirmiers à domicile), SSR (soins de suite et de réadaptation)</a:t>
            </a:r>
          </a:p>
          <a:p>
            <a:pPr>
              <a:spcAft>
                <a:spcPts val="600"/>
              </a:spcAft>
              <a:buNone/>
            </a:pPr>
            <a:endParaRPr lang="fr-FR" sz="11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200" b="1" dirty="0">
                <a:solidFill>
                  <a:srgbClr val="C00000"/>
                </a:solidFill>
                <a:latin typeface="+mn-lt"/>
                <a:cs typeface="+mn-cs"/>
              </a:rPr>
              <a:t>L’ÉQUIPE ENSEIGNANTE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1100" dirty="0"/>
              <a:t>Les enseignements sont assurés par 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000" dirty="0"/>
              <a:t>  des cadres de santé, puéricultrices, infirmières-enseignantes   </a:t>
            </a:r>
          </a:p>
          <a:p>
            <a:pPr lvl="1">
              <a:spcBef>
                <a:spcPct val="0"/>
              </a:spcBef>
            </a:pPr>
            <a:r>
              <a:rPr lang="fr-FR" altLang="fr-FR" sz="1000" dirty="0"/>
              <a:t>      permanentes;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000" dirty="0"/>
              <a:t>  des intervenants extérieurs de secteur sanitaire et social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altLang="fr-FR" sz="1100" b="1" dirty="0">
              <a:solidFill>
                <a:srgbClr val="D62628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200" b="1" dirty="0">
                <a:solidFill>
                  <a:srgbClr val="D62628"/>
                </a:solidFill>
              </a:rPr>
              <a:t>OBJECTIFS DE L’ÉQUIPE</a:t>
            </a:r>
          </a:p>
          <a:p>
            <a:pPr>
              <a:spcBef>
                <a:spcPct val="0"/>
              </a:spcBef>
            </a:pPr>
            <a:endParaRPr lang="fr-FR" altLang="fr-FR" sz="1100" b="1" dirty="0">
              <a:solidFill>
                <a:srgbClr val="D62628"/>
              </a:solidFill>
            </a:endParaRPr>
          </a:p>
          <a:p>
            <a:pPr>
              <a:defRPr/>
            </a:pPr>
            <a:r>
              <a:rPr lang="fr-FR" sz="1100" dirty="0"/>
              <a:t>Permettre à l’élève</a:t>
            </a:r>
          </a:p>
          <a:p>
            <a:pPr>
              <a:defRPr/>
            </a:pPr>
            <a:endParaRPr lang="fr-FR" sz="800" dirty="0">
              <a:cs typeface="Arial" charset="0"/>
            </a:endParaRP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D’identifier les besoins essentiels de la personne et prendre en compte sa culture, ses habitudes de vie, ses choix. 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De développer ses connaissances, sa réflexion, ses capacités d’observation, sa créativité.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D’être autonome et responsable tout au long de sa formation. 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De travailler en collaboration et sous la responsabilité d’infirmiers. 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De faire face aux situations d’urgence d’accompagner et de veiller au confort de la personne.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D’encadrer les futurs aides-soignants.</a:t>
            </a:r>
          </a:p>
          <a:p>
            <a:pPr marL="628650" lvl="1" indent="-171450" eaLnBrk="0" hangingPunct="0">
              <a:lnSpc>
                <a:spcPts val="1200"/>
              </a:lnSpc>
              <a:buFont typeface="Wingdings" panose="05000000000000000000" pitchFamily="2" charset="2"/>
              <a:buChar char="ü"/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De participer de manière active, en collaboration avec les professionnels de santé à l’amélioration et la qualité des soins.</a:t>
            </a:r>
          </a:p>
          <a:p>
            <a:pPr marL="627063" lvl="1" indent="-169863" eaLnBrk="0" hangingPunct="0">
              <a:lnSpc>
                <a:spcPts val="1100"/>
              </a:lnSpc>
              <a:defRPr/>
            </a:pPr>
            <a:r>
              <a:rPr lang="fr-FR" sz="900" dirty="0">
                <a:solidFill>
                  <a:schemeClr val="tx1">
                    <a:lumMod val="25000"/>
                  </a:schemeClr>
                </a:solidFill>
                <a:cs typeface="+mn-cs"/>
              </a:rPr>
              <a:t> </a:t>
            </a: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fr-FR" sz="11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fr-FR" altLang="fr-FR" sz="1100" dirty="0"/>
          </a:p>
          <a:p>
            <a:pPr>
              <a:spcAft>
                <a:spcPts val="1200"/>
              </a:spcAft>
              <a:buNone/>
            </a:pPr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36511DA-DB54-4241-BA42-E0DA66391A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r="71223" b="12866"/>
          <a:stretch/>
        </p:blipFill>
        <p:spPr>
          <a:xfrm>
            <a:off x="4396867" y="116632"/>
            <a:ext cx="432048" cy="6595660"/>
          </a:xfrm>
          <a:prstGeom prst="rect">
            <a:avLst/>
          </a:prstGeom>
        </p:spPr>
      </p:pic>
      <p:pic>
        <p:nvPicPr>
          <p:cNvPr id="2050" name="Picture 2" descr="L'infirmière Aide Sa Grand-mère à Aller Chez Le Marcheur S'occuper Des  Personnes âgées Style D'illustration De Vecteur Illustration de Vecteur -  Illustration du occuper, âgées: 101607762">
            <a:extLst>
              <a:ext uri="{FF2B5EF4-FFF2-40B4-BE49-F238E27FC236}">
                <a16:creationId xmlns:a16="http://schemas.microsoft.com/office/drawing/2014/main" id="{D16BCF6E-DD2C-45B7-8E6B-89F684293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576" y="4581128"/>
            <a:ext cx="16668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687</Words>
  <Application>Microsoft Office PowerPoint</Application>
  <PresentationFormat>Affichage à l'écran (4:3)</PresentationFormat>
  <Paragraphs>114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cheftrvx-ter</cp:lastModifiedBy>
  <cp:revision>141</cp:revision>
  <cp:lastPrinted>2023-01-19T09:00:10Z</cp:lastPrinted>
  <dcterms:created xsi:type="dcterms:W3CDTF">2011-09-29T09:20:41Z</dcterms:created>
  <dcterms:modified xsi:type="dcterms:W3CDTF">2023-01-19T09:10:56Z</dcterms:modified>
</cp:coreProperties>
</file>